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embeddedFontLst>
    <p:embeddedFont>
      <p:font charset="-122" panose="020B0200000000000000" pitchFamily="34" typeface="Noto Sans SC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305345" y="1888367"/>
            <a:ext cx="6102379" cy="1959893"/>
          </a:xfrm>
          <a:prstGeom prst="rect">
            <a:avLst/>
          </a:prstGeom>
          <a:noFill/>
          <a:ln/>
        </p:spPr>
        <p:txBody>
          <a:bodyPr anchor="ctr" rtlCol="false" tIns="85725" lIns="85725" bIns="85725" rIns="47625" anchorCtr="false" vert="horz"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  <a:defRPr/>
            </a:pPr>
            <a:r>
              <a:rPr lang="en-US" b="true" sz="51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迷宫问题解决及算法改进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>
            <a:off x="5305345" y="4167778"/>
            <a:ext cx="2333375" cy="341448"/>
          </a:xfrm>
          <a:prstGeom prst="rect">
            <a:avLst/>
          </a:prstGeom>
          <a:noFill/>
          <a:ln/>
        </p:spPr>
        <p:txBody>
          <a:bodyPr anchor="t" rtlCol="false" tIns="38100" lIns="85725" bIns="38100" rIns="85725" anchorCtr="false" vert="horz" wrap="square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汇报人：黄良特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>
            <a:off x="8587678" y="4167778"/>
            <a:ext cx="2820047" cy="341448"/>
          </a:xfrm>
          <a:prstGeom prst="rect">
            <a:avLst/>
          </a:prstGeom>
          <a:noFill/>
          <a:ln/>
        </p:spPr>
        <p:txBody>
          <a:bodyPr anchor="t" rtlCol="false" tIns="38100" lIns="85725" bIns="38100" rIns="85725" anchorCtr="false" vert="horz" wrap="square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2025-04-18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rot="0">
            <a:off x="209005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40000"/>
            </a:schemeClr>
          </a:solidFill>
          <a:ln/>
        </p:spPr>
      </p:sp>
      <p:cxnSp>
        <p:nvCxnSpPr>
          <p:cNvPr name="Connector 3" id="3"/>
          <p:cNvCxnSpPr/>
          <p:nvPr/>
        </p:nvCxnSpPr>
        <p:spPr>
          <a:xfrm>
            <a:off x="2250101" y="4321454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4" id="4"/>
          <p:cNvSpPr/>
          <p:nvPr/>
        </p:nvSpPr>
        <p:spPr>
          <a:xfrm rot="0">
            <a:off x="2180060" y="4237548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Freeform 5" id="5"/>
          <p:cNvSpPr/>
          <p:nvPr/>
        </p:nvSpPr>
        <p:spPr>
          <a:xfrm rot="0">
            <a:off x="929966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1387779" y="3234448"/>
            <a:ext cx="2267776" cy="788288"/>
          </a:xfrm>
          <a:prstGeom prst="homePlate">
            <a:avLst>
              <a:gd fmla="val 48923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Freeform 7" id="7"/>
          <p:cNvSpPr/>
          <p:nvPr/>
        </p:nvSpPr>
        <p:spPr>
          <a:xfrm rot="0">
            <a:off x="3461693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3919506" y="3234448"/>
            <a:ext cx="2267776" cy="788288"/>
          </a:xfrm>
          <a:prstGeom prst="homePlate">
            <a:avLst>
              <a:gd fmla="val 48923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Freeform 9" id="9"/>
          <p:cNvSpPr/>
          <p:nvPr/>
        </p:nvSpPr>
        <p:spPr>
          <a:xfrm rot="0">
            <a:off x="5993913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6451726" y="3234448"/>
            <a:ext cx="2267776" cy="788288"/>
          </a:xfrm>
          <a:prstGeom prst="homePlate">
            <a:avLst>
              <a:gd fmla="val 48923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Freeform 11" id="11"/>
          <p:cNvSpPr/>
          <p:nvPr/>
        </p:nvSpPr>
        <p:spPr>
          <a:xfrm rot="0">
            <a:off x="8536622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8994435" y="3234448"/>
            <a:ext cx="2267776" cy="788288"/>
          </a:xfrm>
          <a:prstGeom prst="homePlate">
            <a:avLst>
              <a:gd fmla="val 48923" name="adj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3" id="13"/>
          <p:cNvSpPr txBox="true"/>
          <p:nvPr/>
        </p:nvSpPr>
        <p:spPr>
          <a:xfrm rot="0">
            <a:off x="1146135" y="3423804"/>
            <a:ext cx="2409807" cy="4095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启发式搜索</a:t>
            </a:r>
          </a:p>
        </p:txBody>
      </p:sp>
      <p:cxnSp>
        <p:nvCxnSpPr>
          <p:cNvPr name="Connector 14" id="14"/>
          <p:cNvCxnSpPr/>
          <p:nvPr/>
        </p:nvCxnSpPr>
        <p:spPr>
          <a:xfrm>
            <a:off x="7270496" y="4301578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15" id="15"/>
          <p:cNvSpPr/>
          <p:nvPr/>
        </p:nvSpPr>
        <p:spPr>
          <a:xfrm rot="0">
            <a:off x="7200455" y="421767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name="Connector 16" id="16"/>
          <p:cNvCxnSpPr/>
          <p:nvPr/>
        </p:nvCxnSpPr>
        <p:spPr>
          <a:xfrm>
            <a:off x="9809141" y="2540511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17" id="17"/>
          <p:cNvSpPr/>
          <p:nvPr/>
        </p:nvSpPr>
        <p:spPr>
          <a:xfrm rot="0">
            <a:off x="9739100" y="295512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name="Connector 18" id="18"/>
          <p:cNvCxnSpPr/>
          <p:nvPr/>
        </p:nvCxnSpPr>
        <p:spPr>
          <a:xfrm>
            <a:off x="4776899" y="2540511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19" id="19"/>
          <p:cNvSpPr/>
          <p:nvPr/>
        </p:nvSpPr>
        <p:spPr>
          <a:xfrm rot="0">
            <a:off x="4706858" y="295512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20" id="20"/>
          <p:cNvSpPr txBox="true"/>
          <p:nvPr/>
        </p:nvSpPr>
        <p:spPr>
          <a:xfrm rot="0">
            <a:off x="3107462" y="1156882"/>
            <a:ext cx="3352800" cy="14478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A*算法在搜索过程中动态调整路径，确保找到的路径不仅存在，而且是最优的。这种方法在复杂迷宫中能够快速找到最短路径。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6515" y="3423804"/>
            <a:ext cx="2409807" cy="4095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路径优化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20648" y="3423804"/>
            <a:ext cx="2409807" cy="4095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启发函数选择</a:t>
            </a:r>
          </a:p>
        </p:txBody>
      </p:sp>
      <p:sp>
        <p:nvSpPr>
          <p:cNvPr name="Freeform 23" id="23"/>
          <p:cNvSpPr/>
          <p:nvPr/>
        </p:nvSpPr>
        <p:spPr>
          <a:xfrm rot="0">
            <a:off x="11063949" y="3234448"/>
            <a:ext cx="937130" cy="788288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40000"/>
            </a:schemeClr>
          </a:solidFill>
          <a:ln/>
        </p:spPr>
      </p:sp>
      <p:sp>
        <p:nvSpPr>
          <p:cNvPr name="TextBox 24" id="24"/>
          <p:cNvSpPr txBox="true"/>
          <p:nvPr/>
        </p:nvSpPr>
        <p:spPr>
          <a:xfrm rot="0">
            <a:off x="575049" y="4794931"/>
            <a:ext cx="3352800" cy="14478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A*算法结合了BFS和启发式函数，通过估计从当前节点到目标节点的代价，优先探索代价较小的节点，从而提高搜索效率。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95704" y="1156882"/>
            <a:ext cx="3352800" cy="14478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A*算法广泛应用于路径规划、游戏AI、机器人导航等领域，尤其在需要高效找到最优路径的场景中表现优异。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50171" y="4794931"/>
            <a:ext cx="3352800" cy="14478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启发函数的选择对A*算法的性能至关重要，常用的启发函数包括曼哈顿距离、欧几里得距离等，不同的启发函数适用于不同的迷宫结构。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A*搜索算法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19502" y="3423804"/>
            <a:ext cx="2409807" cy="4095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应用场景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895707" y="1677544"/>
            <a:ext cx="1609344" cy="1609344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AutoShape 3" id="3"/>
          <p:cNvSpPr/>
          <p:nvPr/>
        </p:nvSpPr>
        <p:spPr>
          <a:xfrm rot="0">
            <a:off x="1098227" y="1677544"/>
            <a:ext cx="1609344" cy="1609344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AutoShape 4" id="4"/>
          <p:cNvSpPr/>
          <p:nvPr/>
        </p:nvSpPr>
        <p:spPr>
          <a:xfrm rot="0">
            <a:off x="9427244" y="1677544"/>
            <a:ext cx="1609344" cy="1609344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AutoShape 5" id="5"/>
          <p:cNvSpPr/>
          <p:nvPr/>
        </p:nvSpPr>
        <p:spPr>
          <a:xfrm rot="0">
            <a:off x="6661475" y="1677544"/>
            <a:ext cx="1609344" cy="1609344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dash"/>
          </a:ln>
        </p:spPr>
      </p:sp>
      <p:sp>
        <p:nvSpPr>
          <p:cNvPr name="TextBox 6" id="6"/>
          <p:cNvSpPr txBox="true"/>
          <p:nvPr/>
        </p:nvSpPr>
        <p:spPr>
          <a:xfrm rot="0">
            <a:off x="661799" y="3662013"/>
            <a:ext cx="2482200" cy="514233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单源最短路径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9887" y="4195392"/>
            <a:ext cx="2486025" cy="21812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Dijkstra算法用于在加权图中找到从起点到所有其他节点的最短路径，通过不断更新节点的最短距离，确保找到的路径是最优的。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7366" y="4195392"/>
            <a:ext cx="2486025" cy="217170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Dijkstra算法使用优先队列来存储待探索的节点，按照节点的当前最短距离进行排序，确保每次从队列中取出的是距离起点最近的节点。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3135" y="4195392"/>
            <a:ext cx="2486025" cy="217170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Dijkstra算法不能处理包含负权边的图，因为负权边会导致算法无法正确更新节点的最短距离，从而影响结果。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8903" y="4195392"/>
            <a:ext cx="2486025" cy="217170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Dijkstra算法适用于网络路由、交通规划、资源分配等问题，尤其在需要计算单源最短路径的场景中表现突出。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9279" y="3662013"/>
            <a:ext cx="2482200" cy="514233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优先队列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25047" y="3662013"/>
            <a:ext cx="2482200" cy="514233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负权边限制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0816" y="3662013"/>
            <a:ext cx="2482200" cy="514233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应用场景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Dijkstra算法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080" y="1894928"/>
            <a:ext cx="1249638" cy="1174576"/>
          </a:xfrm>
          <a:prstGeom prst="rect">
            <a:avLst/>
          </a:prstGeom>
          <a:noFill/>
          <a:ln>
            <a:prstDash val="dash"/>
          </a:ln>
        </p:spPr>
        <p:txBody>
          <a:bodyPr anchor="ctr" rtlCol="false" lIns="0" rIns="0" tIns="0" bIns="0" anchorCtr="false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9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75560" y="1894928"/>
            <a:ext cx="1249638" cy="1174576"/>
          </a:xfrm>
          <a:prstGeom prst="rect">
            <a:avLst/>
          </a:prstGeom>
          <a:noFill/>
          <a:ln>
            <a:prstDash val="dash"/>
          </a:ln>
        </p:spPr>
        <p:txBody>
          <a:bodyPr anchor="ctr" rtlCol="false" lIns="0" rIns="0" tIns="0" bIns="0" anchorCtr="false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9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1328" y="1894928"/>
            <a:ext cx="1249638" cy="1174576"/>
          </a:xfrm>
          <a:prstGeom prst="rect">
            <a:avLst/>
          </a:prstGeom>
          <a:noFill/>
          <a:ln>
            <a:prstDash val="dash"/>
          </a:ln>
        </p:spPr>
        <p:txBody>
          <a:bodyPr anchor="ctr" rtlCol="false" lIns="0" rIns="0" tIns="0" bIns="0" anchorCtr="false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9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7097" y="1894928"/>
            <a:ext cx="1249638" cy="1174576"/>
          </a:xfrm>
          <a:prstGeom prst="rect">
            <a:avLst/>
          </a:prstGeom>
          <a:noFill/>
          <a:ln>
            <a:prstDash val="dash"/>
          </a:ln>
        </p:spPr>
        <p:txBody>
          <a:bodyPr anchor="ctr" rtlCol="false" lIns="0" rIns="0" tIns="0" bIns="0" anchorCtr="false" vert="horz" wrap="none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9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71" y="2783306"/>
            <a:ext cx="1943100" cy="137160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6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09977" y="2621820"/>
            <a:ext cx="7388990" cy="1798058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050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迷宫问题算法的改进与优化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基于启发式搜索的改进（A*）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启发函数设计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A*算法的核心在于启发函数的设计，一开始使用曼哈顿距离作为启发式函数，以估计从当前节点到目标节点的最短路径。合理设计的启发函数可以显著提高搜索效率，减少不必要的节点扩展。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启发函数的添加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启发函数的比较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在使用最常见的曼哈顿距离启发后，发现欧几里得距离以及对角线距离都可以作为启发式函数，于是将其引入形成三个可选择的启发式函数。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在使用三个启发式函数后，我们可以利用time库比较迷宫算法的解决效率，并用可视化函数比较搜索的不同。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基于启发式搜索的改进（A*）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937" y="1866212"/>
            <a:ext cx="335280" cy="23431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6096000" y="4156825"/>
            <a:ext cx="4129496" cy="269277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0">
            <a:off x="610504" y="978519"/>
            <a:ext cx="3785275" cy="29156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0">
            <a:off x="610504" y="3951898"/>
            <a:ext cx="3785275" cy="289770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0">
            <a:off x="6096000" y="978519"/>
            <a:ext cx="4129496" cy="2973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6238" r="26238"/>
          <a:stretch>
            <a:fillRect/>
          </a:stretch>
        </p:blipFill>
        <p:spPr>
          <a:xfrm rot="0">
            <a:off x="640619" y="1239230"/>
            <a:ext cx="2397494" cy="5044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基于实际中的BFS DFS算法内存利用效率解决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651850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2651850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6" id="6"/>
          <p:cNvSpPr txBox="true"/>
          <p:nvPr/>
        </p:nvSpPr>
        <p:spPr>
          <a:xfrm rot="0">
            <a:off x="3729047" y="1165346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使用位图节省空间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9047" y="1788061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00">
                <a:solidFill>
                  <a:srgbClr val="000000">
                    <a:alpha val="89804"/>
                    <a:alpha val="90000"/>
                  </a:srgbClr>
                </a:solidFill>
                <a:highlight>
                  <a:srgbClr val="F5F5F5"/>
                </a:highlight>
                <a:latin typeface="Noto Sans SC"/>
                <a:ea typeface="Noto Sans SC"/>
                <a:cs typeface="Noto Sans SC"/>
              </a:rPr>
              <a:t>在 BFS 和 DFS 中，visited 集合保存了所有访问过的节点，这可能会占用较多内存。可以考虑使用位图（bit array）来表示 visited，每个节点用一个比特位表示是否访问过，从而节省内存空间。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308643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2368630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308643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2368630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2" id="12"/>
          <p:cNvSpPr txBox="true"/>
          <p:nvPr/>
        </p:nvSpPr>
        <p:spPr>
          <a:xfrm rot="0">
            <a:off x="2619589" y="305692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9589" y="1276789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9047" y="2951620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内存使用率比较具体实现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9047" y="3574334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729047" y="4737324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29047" y="5360039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900">
                <a:solidFill>
                  <a:srgbClr val="1F1F1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/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0">
            <a:off x="3729047" y="4477328"/>
            <a:ext cx="8416653" cy="15794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2747" r="22747"/>
          <a:stretch>
            <a:fillRect/>
          </a:stretch>
        </p:blipFill>
        <p:spPr>
          <a:xfrm rot="0">
            <a:off x="6920794" y="1179728"/>
            <a:ext cx="4502871" cy="508750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624216" y="1683936"/>
            <a:ext cx="7039534" cy="4239495"/>
          </a:xfrm>
          <a:prstGeom prst="roundRect">
            <a:avLst>
              <a:gd fmla="val 7364" name="adj"/>
            </a:avLst>
          </a:prstGeom>
          <a:solidFill>
            <a:srgbClr val="FFFFFF">
              <a:alpha val="100000"/>
            </a:srgbClr>
          </a:solidFill>
          <a:ln/>
          <a:effectLst>
            <a:outerShdw dir="0" blurRad="342900" dist="0">
              <a:srgbClr val="000000">
                <a:alpha val="7000"/>
              </a:srgbClr>
            </a:outerShdw>
          </a:effectLst>
        </p:spPr>
      </p:sp>
      <p:sp>
        <p:nvSpPr>
          <p:cNvPr name="TextBox 4" id="4"/>
          <p:cNvSpPr txBox="true"/>
          <p:nvPr/>
        </p:nvSpPr>
        <p:spPr>
          <a:xfrm rot="0">
            <a:off x="1431913" y="2167472"/>
            <a:ext cx="5845181" cy="77436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IDA*算法结合了BFS与DFS，通过迭代加深搜索深度，有效避免过多内存占用。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结合BFS与DFS优点的混合搜索策略（如IDA）应用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913" y="3361490"/>
            <a:ext cx="5845181" cy="77436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该策略利用启发式函数评估路径，提高搜索效率，减少无效搜索。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1913" y="4555508"/>
            <a:ext cx="5845181" cy="77436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在迷宫问题中，IDA*算法能够快速找到最短路径，优化搜索性能。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79151" y="2377187"/>
            <a:ext cx="285750" cy="2857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979151" y="3605797"/>
            <a:ext cx="285750" cy="2857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979151" y="4799815"/>
            <a:ext cx="285750" cy="2857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9009" y="2092787"/>
            <a:ext cx="7924800" cy="171450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8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59672" y="3749881"/>
            <a:ext cx="4943475" cy="57150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67763" y="600075"/>
            <a:ext cx="3183223" cy="977265"/>
          </a:xfrm>
          <a:prstGeom prst="rect">
            <a:avLst/>
          </a:prstGeom>
          <a:ln/>
        </p:spPr>
        <p:txBody>
          <a:bodyPr anchor="b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5180">
                <a:solidFill>
                  <a:srgbClr val="01A5B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目 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65109" y="2797332"/>
            <a:ext cx="6316980" cy="234315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65109" y="2797332"/>
            <a:ext cx="6316980" cy="234315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65109" y="2797332"/>
            <a:ext cx="6316980" cy="234315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89095" y="2541110"/>
            <a:ext cx="504825" cy="66675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9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8406" y="2591262"/>
            <a:ext cx="8010525" cy="5334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迷宫问题概述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4863" y="3760611"/>
            <a:ext cx="609600" cy="66675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9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8406" y="3773926"/>
            <a:ext cx="8010525" cy="5334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经典迷宫问题解决算法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4863" y="5015792"/>
            <a:ext cx="609600" cy="66675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999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8406" y="5070706"/>
            <a:ext cx="8010525" cy="5334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3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迷宫问题算法的改进与优化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71" y="2783306"/>
            <a:ext cx="1943100" cy="137160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6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09977" y="2621820"/>
            <a:ext cx="7388990" cy="1798058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050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迷宫问题概述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742971" y="2306715"/>
            <a:ext cx="3314231" cy="64799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结构复杂性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9848" y="1716027"/>
            <a:ext cx="3794740" cy="19681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某些迷宫问题允许迷宫结构在求解过程中动态变化，例如墙壁的移动或路径的开启与关闭，这增加了问题的动态性和求解难度。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动态变化性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目标多样性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9848" y="4565142"/>
            <a:ext cx="3794740" cy="1995832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迷宫问题的目标不仅限于找到一条从起点到终点的路径，还可能包括寻找最短路径、最少转弯路径或避开特定区域等多样化目标。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071" y="2954711"/>
            <a:ext cx="3656131" cy="211596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迷宫问题通常涉及复杂的路径网络，包括多条分支、死胡同和可能的循环路径，这些特点使得寻找从起点到终点的最优路径变得具有挑战性。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迷宫问题的定义与特点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迷宫问题的应用场景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机器人导航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在机器人技术中，迷宫问题被广泛应用于自主导航系统，帮助机器人在复杂环境中规划最优路径，避开障碍物，实现高效移动。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游戏设计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物流优化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迷宫问题是许多电子游戏和益智游戏的核心元素，通过设计不同难度的迷宫，增加游戏的趣味性和挑战性，提升玩家的参与感和成就感。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在物流和供应链管理中，迷宫问题可以用于优化仓库布局和货物运输路径，减少运输时间和成本，提高物流效率。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871" y="2783306"/>
            <a:ext cx="1943100" cy="137160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66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09977" y="2621820"/>
            <a:ext cx="7388990" cy="1798058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050">
                <a:solidFill>
                  <a:srgbClr val="1F1F1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经典迷宫问题解决算法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迷宫问题的挑战与难点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2974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 rot="0">
            <a:off x="808710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计算复杂度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628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随着迷宫规模的增大，路径搜索的计算复杂度呈指数级增长，尤其是在高维迷宫或动态迷宫中，找到最优路径的计算资源消耗巨大。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2158" r="12158"/>
          <a:stretch>
            <a:fillRect/>
          </a:stretch>
        </p:blipFill>
        <p:spPr>
          <a:xfrm rot="0">
            <a:off x="1583319" y="1148842"/>
            <a:ext cx="1475427" cy="147542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95337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71107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实时性要求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991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在某些应用场景中，如机器人导航和实时游戏，迷宫问题需要在有限的时间内快速求解，这对算法的效率和实时性提出了更高的要求。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5485681" y="1148842"/>
            <a:ext cx="1475427" cy="1475427"/>
          </a:xfrm>
          <a:prstGeom prst="ellipse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351496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rot="0">
            <a:off x="856723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不确定性处理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2150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迷宫问题中可能存在不确定性因素，如未知的障碍物或动态变化的路径，如何在不完全信息下进行有效决策和路径规划是一个重要的挑战。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9341840" y="114884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38667" y="1819508"/>
            <a:ext cx="5461334" cy="1920000"/>
          </a:xfrm>
          <a:prstGeom prst="roundRect">
            <a:avLst>
              <a:gd fmla="val 12222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深度优先搜索(DFS)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4041" y="2045910"/>
            <a:ext cx="4950584" cy="1467196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递归实现：深度优先搜索通过递归的方式，从起点开始沿着一条路径尽可能深入地探索，直到无法继续前进时回溯到上一个节点，继续探索其他路径。这种方法代码简洁，但递归深度过大会导致栈溢出。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6211833" y="1819508"/>
            <a:ext cx="5461334" cy="1920000"/>
          </a:xfrm>
          <a:prstGeom prst="roundRect">
            <a:avLst>
              <a:gd fmla="val 12222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6" id="6"/>
          <p:cNvSpPr txBox="true"/>
          <p:nvPr/>
        </p:nvSpPr>
        <p:spPr>
          <a:xfrm rot="0">
            <a:off x="6467208" y="2045910"/>
            <a:ext cx="4950584" cy="1467196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栈实现：使用栈来模拟递归过程，可以避免栈溢出的问题。通过将当前节点的邻居节点压入栈中，然后从栈中弹出下一个节点进行探索，直到找到出口或遍历完所有节点。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538667" y="3962758"/>
            <a:ext cx="5461334" cy="1920000"/>
          </a:xfrm>
          <a:prstGeom prst="roundRect">
            <a:avLst>
              <a:gd fmla="val 12222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8" id="8"/>
          <p:cNvSpPr txBox="true"/>
          <p:nvPr/>
        </p:nvSpPr>
        <p:spPr>
          <a:xfrm rot="0">
            <a:off x="794041" y="4189160"/>
            <a:ext cx="4950584" cy="1467196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路径回溯：在探索过程中，DFS会记录访问过的节点，并在回溯时清除标记，以便重新探索其他路径。这种方法在迷宫问题中能够找到一条路径，但不一定是最短路径。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6211833" y="3962758"/>
            <a:ext cx="5461334" cy="1920000"/>
          </a:xfrm>
          <a:prstGeom prst="roundRect">
            <a:avLst>
              <a:gd fmla="val 12222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10" id="10"/>
          <p:cNvSpPr txBox="true"/>
          <p:nvPr/>
        </p:nvSpPr>
        <p:spPr>
          <a:xfrm rot="0">
            <a:off x="6467208" y="4189160"/>
            <a:ext cx="4950584" cy="1467196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应用场景：DFS适用于路径存在性判断、拓扑排序、连通分量检测等问题，尤其在树或图的深度遍历中表现优异。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9391" y="163111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914135" y="176586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779391" y="3993147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914135" y="4127891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6360328" y="163111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7" id="7"/>
          <p:cNvSpPr/>
          <p:nvPr/>
        </p:nvSpPr>
        <p:spPr>
          <a:xfrm rot="0">
            <a:off x="6495073" y="176586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8" id="8"/>
          <p:cNvSpPr/>
          <p:nvPr/>
        </p:nvSpPr>
        <p:spPr>
          <a:xfrm rot="0">
            <a:off x="6360328" y="3993147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9" id="9"/>
          <p:cNvSpPr/>
          <p:nvPr/>
        </p:nvSpPr>
        <p:spPr>
          <a:xfrm rot="0">
            <a:off x="6495073" y="4127891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0" id="10"/>
          <p:cNvSpPr txBox="true"/>
          <p:nvPr/>
        </p:nvSpPr>
        <p:spPr>
          <a:xfrm rot="0">
            <a:off x="1588687" y="1602522"/>
            <a:ext cx="3905250" cy="695325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队列实现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8687" y="2078224"/>
            <a:ext cx="3905250" cy="15335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BFS使用队列来存储待探索的节点，从起点开始，将当前节点的所有邻居节点加入队列，然后依次从队列中取出节点进行探索，直到找到出口或遍历完所有节点。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4907" y="3964550"/>
            <a:ext cx="3905250" cy="695325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路径记录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4907" y="4495320"/>
            <a:ext cx="3905250" cy="15335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在探索过程中，BFS会记录每个节点的前驱节点，以便在找到出口后回溯路径。这种方法在需要最短路径的场景中非常有用。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7966" y="3964550"/>
            <a:ext cx="3905250" cy="695325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应用场景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7966" y="4495320"/>
            <a:ext cx="3905250" cy="15335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BFS适用于最短路径查找、社交网络中的最短关系链、图的最小生成树等问题，尤其在需要层级遍历的场景中表现突出。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9955" y="1602522"/>
            <a:ext cx="3905250" cy="695325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层级遍历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59955" y="2078224"/>
            <a:ext cx="3905250" cy="153352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BFS按照距离起点的层级进行遍历，确保先访问距离起点较近的节点，因此在迷宫问题中能够找到最短路径。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广度优先搜索(BFS)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1F1F1F"/>
      </a:dk1>
      <a:lt1>
        <a:srgbClr val="EAEAEA"/>
      </a:lt1>
      <a:dk2>
        <a:srgbClr val="01A5B1"/>
      </a:dk2>
      <a:lt2>
        <a:srgbClr val="C5D1D7"/>
      </a:lt2>
      <a:accent1>
        <a:srgbClr val="01A5B1"/>
      </a:accent1>
      <a:accent2>
        <a:srgbClr val="01A5B1"/>
      </a:accent2>
      <a:accent3>
        <a:srgbClr val="1E959E"/>
      </a:accent3>
      <a:accent4>
        <a:srgbClr val="06828B"/>
      </a:accent4>
      <a:accent5>
        <a:srgbClr val="006B72"/>
      </a:accent5>
      <a:accent6>
        <a:srgbClr val="00585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